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  <p:sldId id="289" r:id="rId33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2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173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0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23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17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258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64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70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59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58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87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54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AB1699-825B-4D5C-9BB1-D15CB2FA473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188A5CC-422E-4385-B41A-A85620DCF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9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309446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fa-IR" sz="4000" dirty="0" smtClean="0">
                <a:solidFill>
                  <a:srgbClr val="00B050"/>
                </a:solidFill>
                <a:cs typeface="2  Titr" panose="00000700000000000000" pitchFamily="2" charset="-78"/>
              </a:rPr>
              <a:t>به نام خداوندزیبایی ها</a:t>
            </a:r>
            <a:r>
              <a:rPr lang="en-US" sz="4000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sz="4000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fa-I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تقویم اجرای فعالیت های پرورشی مدارس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B Titr" pitchFamily="2" charset="-78"/>
              </a:rPr>
              <a:t>سال تحصیلی 97-96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B05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9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044007"/>
              </p:ext>
            </p:extLst>
          </p:nvPr>
        </p:nvGraphicFramePr>
        <p:xfrm>
          <a:off x="1142999" y="1453661"/>
          <a:ext cx="10064263" cy="3967980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80259"/>
                <a:gridCol w="831308"/>
                <a:gridCol w="960131"/>
                <a:gridCol w="7292565"/>
              </a:tblGrid>
              <a:tr h="556774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18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20صفر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اربعین حسینی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76260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24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cs typeface="B Zar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کتاب و کتابخوانی و کتابدار (آغاز هفته کتاب) - روز جهانی دیابت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985137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26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28 صفر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رحلت حضرت رسول اکرم صل الله علیه و آله (11ه.ق) - شهادت امام حسن مجتبی علیه السلام(50 ه.ق)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650877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28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30صفر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 حضرت علی بن موسی الرضاء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1012584">
                <a:tc gridSpan="3"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از هفته  دوم آبان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ثبت نام دانش آموزان برای شرکت در مسابقات قرآن -فرهنگی وهنری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033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‫تصاویر شورای دانش آموزی‬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0168" y="4196862"/>
            <a:ext cx="2629218" cy="1676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0168" y="1023082"/>
            <a:ext cx="2629218" cy="1504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023082"/>
            <a:ext cx="2554189" cy="1504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age result for ‫رحلت حضرت رسول (ص)‬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108" y="4196862"/>
            <a:ext cx="2554189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AD47">
                <a:lumMod val="60000"/>
                <a:lumOff val="4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C:\Users\Maman\Desktop\imag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878" y="2527885"/>
            <a:ext cx="3259015" cy="176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861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997570" y="669656"/>
            <a:ext cx="4285175" cy="1041913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آذر ماه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729126"/>
              </p:ext>
            </p:extLst>
          </p:nvPr>
        </p:nvGraphicFramePr>
        <p:xfrm>
          <a:off x="2438400" y="1863970"/>
          <a:ext cx="7666893" cy="45317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58928"/>
                <a:gridCol w="743129"/>
                <a:gridCol w="761669"/>
                <a:gridCol w="5503167"/>
              </a:tblGrid>
              <a:tr h="97108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5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بسیج مستضعفان (تشکیل ارتش بیست میلیونی به فرمان امام خمینی(ره)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(1358)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6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8رییع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الاول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امام حسن عسگری (ع) و آغازدوران امامت حضرت مهدی (عج)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7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نیروی دریایی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7108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10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12رییع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الاول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آغاز هفته وحدت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12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تصویب قانون اساسی جمهوری اسلامی ایران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73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0251247"/>
              </p:ext>
            </p:extLst>
          </p:nvPr>
        </p:nvGraphicFramePr>
        <p:xfrm>
          <a:off x="1852247" y="748982"/>
          <a:ext cx="9061938" cy="3705788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778825"/>
                <a:gridCol w="878347"/>
                <a:gridCol w="900259"/>
                <a:gridCol w="6504507"/>
              </a:tblGrid>
              <a:tr h="595662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15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17 رییع الاول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فرخنده میلاد خاتم المرسلین  حضرت رسول اکرم (ص) – خجسته میلاد حضرت امام جعفر صادق (ع)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97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16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دانشجو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97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Zar" pitchFamily="2" charset="-78"/>
                        </a:rPr>
                        <a:t>20/آذر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ایت اله دستغیب سومین شهید محراب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9163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Zar" pitchFamily="2" charset="-78"/>
                        </a:rPr>
                        <a:t>25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پژوهش -آغاز هفته پژوهش و فناوری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75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Zar" pitchFamily="2" charset="-78"/>
                        </a:rPr>
                        <a:t>27آذر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آیت الله دکتر محمد مفتح- روز وحدت حوزه و دانشگاه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330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30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شب یلدا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18183">
                <a:tc gridSpan="3"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از هفته اول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مسابقات قرآن در سطح مدارس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446" y="4750997"/>
            <a:ext cx="3083169" cy="1388745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4804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45876" y="681379"/>
            <a:ext cx="4531360" cy="1053637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آذر ماه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1551231"/>
              </p:ext>
            </p:extLst>
          </p:nvPr>
        </p:nvGraphicFramePr>
        <p:xfrm>
          <a:off x="2180492" y="2192215"/>
          <a:ext cx="7467599" cy="376310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25850"/>
                <a:gridCol w="1038652"/>
                <a:gridCol w="5503097"/>
              </a:tblGrid>
              <a:tr h="5378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655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روز بسیج مستضعفان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540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9/6</a:t>
                      </a:r>
                      <a:endParaRPr lang="en-US" sz="1600" b="0" dirty="0">
                        <a:effectLst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8 رییع الاول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شهادت امام حسن عسگری (ع) و آغازدوران امامت حضرت مهدی (عج)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16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جهت اجرای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مراسم</a:t>
                      </a:r>
                      <a:r>
                        <a:rPr lang="fa-IR" sz="1600" b="1" baseline="0" dirty="0" smtClean="0">
                          <a:effectLst/>
                          <a:cs typeface="2  Zar" panose="00000400000000000000" pitchFamily="2" charset="-78"/>
                        </a:rPr>
                        <a:t> جشن </a:t>
                      </a:r>
                      <a:r>
                        <a:rPr lang="en-US" sz="1600" b="1" dirty="0" smtClean="0">
                          <a:effectLst/>
                          <a:cs typeface="2  Zar" panose="00000400000000000000" pitchFamily="2" charset="-78"/>
                        </a:rPr>
                        <a:t>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امامت حضرت مهدی (عج)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540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9/10</a:t>
                      </a:r>
                      <a:endParaRPr lang="en-US" sz="1600" b="0" dirty="0">
                        <a:effectLst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12 رییع الاول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شروع هفته </a:t>
                      </a:r>
                      <a:r>
                        <a:rPr lang="fa-IR" sz="1400" b="0" dirty="0">
                          <a:effectLst/>
                          <a:cs typeface="B Zar" pitchFamily="2" charset="-78"/>
                        </a:rPr>
                        <a:t>وحدت (17-10 آذر همزمان با 19-12 رییع الاول)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083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204009"/>
              </p:ext>
            </p:extLst>
          </p:nvPr>
        </p:nvGraphicFramePr>
        <p:xfrm>
          <a:off x="1875692" y="1148862"/>
          <a:ext cx="8253045" cy="4141022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023232"/>
                <a:gridCol w="1147898"/>
                <a:gridCol w="6081915"/>
              </a:tblGrid>
              <a:tr h="10515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9/14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اجرای مراسم هفته وحدت و گرامی داشت میلاد مبارک حضرت رسول اکرم (ص) و حضرت امام جعفر صادق (ع) - برگزاری سخنرانی و مولودی خوانی - پذیرایی از دانش آموزان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376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-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اطلاع رسانی و ثبت نام دانش آموزان درسایت جشنواره یاد یارمهربان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359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برپایی نمایشگاه حجاب وعفاف ونهی از منکر (گروه صالحین)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148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9/4الی9/22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تشکیل جلسه شورای دانش آموزی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010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9/29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شب یلدا (تزیین سالن وعکس یادگاری)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3213" y="2392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8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57600" y="517256"/>
            <a:ext cx="4149969" cy="901236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دی ماه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5417274"/>
              </p:ext>
            </p:extLst>
          </p:nvPr>
        </p:nvGraphicFramePr>
        <p:xfrm>
          <a:off x="1162130" y="2039962"/>
          <a:ext cx="9764063" cy="31705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33851"/>
                <a:gridCol w="990076"/>
                <a:gridCol w="954925"/>
                <a:gridCol w="6985211"/>
              </a:tblGrid>
              <a:tr h="467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4 ربیع الاخر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عبدالعظیم حسنی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940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5 دی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7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ربیع الاخر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ایمنی در برابر زلزله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6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8ربیع الاخر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امام حسن عسگری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65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7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9ربیع الاخر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تشکیل نهضت سواد آموزی به فرمان امام خمینی (ره) – روز سواد آموزی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914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8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10ربیع الاخر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وفات حضرت معصومه (س)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122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961577"/>
              </p:ext>
            </p:extLst>
          </p:nvPr>
        </p:nvGraphicFramePr>
        <p:xfrm>
          <a:off x="1243772" y="744856"/>
          <a:ext cx="9764904" cy="3716273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826393"/>
                <a:gridCol w="981220"/>
                <a:gridCol w="946384"/>
                <a:gridCol w="6916927"/>
                <a:gridCol w="93980"/>
              </a:tblGrid>
              <a:tr h="5704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9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بصیرت و میثاق امت با ولایت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4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19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قیام خونین مردم قم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(1356)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28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26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فرار شاه خائن از ایران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5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29دی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هوای پاک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459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نیمه اول دی ماه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ارسال اسامی دانش اموزان شرکت کننده در مسابقات قرآن وعترت سطح مدرسه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Picture 2" descr="C:\Users\Maman\Desktop\250_9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454" y="4712677"/>
            <a:ext cx="2739146" cy="1586744"/>
          </a:xfrm>
          <a:prstGeom prst="rect">
            <a:avLst/>
          </a:prstGeom>
          <a:ln w="127000" cap="rnd">
            <a:solidFill>
              <a:srgbClr val="5B9BD5">
                <a:lumMod val="60000"/>
                <a:lumOff val="40000"/>
              </a:srgb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1251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810000" y="550986"/>
            <a:ext cx="4443046" cy="1031630"/>
          </a:xfrm>
          <a:prstGeom prst="ribbon2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دی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970749"/>
              </p:ext>
            </p:extLst>
          </p:nvPr>
        </p:nvGraphicFramePr>
        <p:xfrm>
          <a:off x="1143000" y="2157048"/>
          <a:ext cx="9806354" cy="34286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94414"/>
                <a:gridCol w="1312090"/>
                <a:gridCol w="7299850"/>
              </a:tblGrid>
              <a:tr h="6672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10/5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روز ایمنی در برابر زلزله و آموزش مانور زلزله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10/6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ولادت امام حسن عسگری (ع) و وفات حضرت معصومه (س)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10/9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روز بصیرت ومیثاق امت با ولایت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10/15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تقدیر از دانش آموزان برگزیده مسابقات ونمازگزاران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10/6 الی 10/27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تشکیل جلسه شوراهای دانش آموزی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889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10/30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تشکیل جلسه چگونگی برگزاری مراسم دهه مبارک فجر وشرکت برگزیدگان در مسابقات قرآن وعترت منطقه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17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22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880338" y="599317"/>
            <a:ext cx="4173415" cy="948129"/>
          </a:xfrm>
          <a:prstGeom prst="ribbon2">
            <a:avLst/>
          </a:prstGeom>
          <a:solidFill>
            <a:srgbClr val="FF7C8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بهمن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4800047"/>
              </p:ext>
            </p:extLst>
          </p:nvPr>
        </p:nvGraphicFramePr>
        <p:xfrm>
          <a:off x="1236784" y="1971271"/>
          <a:ext cx="9872663" cy="373278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16884"/>
                <a:gridCol w="1174194"/>
                <a:gridCol w="861549"/>
                <a:gridCol w="6820036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898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3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5 جمادی الاول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زینب (س) – روز پرستار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898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11بهمن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13 جمادی الاول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فاطمه (س) به روایتی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898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12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بازگشت حضرت امام خمینی (ره) به ایران - آغاز دهه مبارک فجر انقلاب اسلامی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19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14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فناوری فضایی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19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نیروی هوایی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22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پیروزی انقلاب شکوهمند اسلامی و سقوط رژیم ستمشاهی (شرکت در راهپیمایی)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29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قیام مردم تبریز به مناسبت چهلمین روز شهادت شهدای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قم (1356)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اوایل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آماده سازی دانش آموزان برای شرکت در مسابقات مرحله منطقه ای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2311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49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311" y="1321274"/>
            <a:ext cx="782583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فرم ثبت اطلاعات معاون پرورشی و برنامه سالانه پرورشی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دبیرستان دخترانه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رحمانعلی شعبانی(متوسطه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اول)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106304"/>
              </p:ext>
            </p:extLst>
          </p:nvPr>
        </p:nvGraphicFramePr>
        <p:xfrm>
          <a:off x="1377540" y="2344614"/>
          <a:ext cx="9108372" cy="25005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8311"/>
                <a:gridCol w="1727210"/>
                <a:gridCol w="2117339"/>
                <a:gridCol w="1794354"/>
                <a:gridCol w="1663539"/>
                <a:gridCol w="797619"/>
              </a:tblGrid>
              <a:tr h="14545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نام</a:t>
                      </a:r>
                      <a:endParaRPr lang="en-US" sz="2400" b="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نام خانوادگی</a:t>
                      </a:r>
                      <a:endParaRPr lang="en-US" sz="2400" b="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سنوات خدمت در</a:t>
                      </a:r>
                      <a:endParaRPr lang="en-US" sz="2400" b="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رسته پرورشی</a:t>
                      </a:r>
                      <a:endParaRPr lang="en-US" sz="2400" b="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مدرک تحصیلی</a:t>
                      </a:r>
                      <a:endParaRPr lang="en-US" sz="2400" b="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رشته تحصیلی</a:t>
                      </a:r>
                      <a:endParaRPr lang="en-US" sz="2400" b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سابقه</a:t>
                      </a:r>
                      <a:endParaRPr lang="en-US" sz="2400" b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59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حسنیه</a:t>
                      </a:r>
                      <a:endParaRPr lang="en-US" sz="24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B Za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رضوانی</a:t>
                      </a:r>
                      <a:endParaRPr lang="en-US" sz="24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B Za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4</a:t>
                      </a:r>
                      <a:endParaRPr lang="en-US" sz="24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لیسانس</a:t>
                      </a:r>
                      <a:endParaRPr lang="en-US" sz="24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B Za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B Zar" pitchFamily="2" charset="-78"/>
                        </a:rPr>
                        <a:t>ادبیات فارسی</a:t>
                      </a:r>
                      <a:endParaRPr lang="en-US" sz="24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B Za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29</a:t>
                      </a:r>
                      <a:endParaRPr lang="en-US" sz="24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25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733409" y="703385"/>
            <a:ext cx="4097606" cy="1008185"/>
          </a:xfrm>
          <a:prstGeom prst="ribbon2">
            <a:avLst/>
          </a:prstGeom>
          <a:solidFill>
            <a:srgbClr val="FF7C8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بهمن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432999"/>
              </p:ext>
            </p:extLst>
          </p:nvPr>
        </p:nvGraphicFramePr>
        <p:xfrm>
          <a:off x="1107829" y="2297723"/>
          <a:ext cx="10099432" cy="34514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3622"/>
                <a:gridCol w="917029"/>
                <a:gridCol w="7798781"/>
              </a:tblGrid>
              <a:tr h="4974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4992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آذین بندی سالن ودرب ورودی همکف و تابلوها به مناسبت دهه فجر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012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ولادت حضرت زینب (س) - نشست شورای دانش اموزی وبررسی برنامه ی مجریان مراسم دهه فجر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981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11/11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تزیین نمازخانه بالا جهت اجرای مراسم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70861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    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11/14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اجرای مراسم نکو داشت دهه فجر توسط دانش اموزان و به صدا درآمدن زنگ انقلاب با حضور مسئول شورای محله و همراهان و انجمن اولیا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960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اجرای نمایش به مناسبت دهه فجر و اهدای کارت هدیه به نمازگزاران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92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202388"/>
              </p:ext>
            </p:extLst>
          </p:nvPr>
        </p:nvGraphicFramePr>
        <p:xfrm>
          <a:off x="1225061" y="1090574"/>
          <a:ext cx="9872664" cy="2027766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352555"/>
                <a:gridCol w="896438"/>
                <a:gridCol w="7623671"/>
              </a:tblGrid>
              <a:tr h="58658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چهار شنبه   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11/18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مراسم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22 بهمن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7205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اجرای مراسم گرامیداشت سالگرد پیروزی انقلاب اسلامی - اجرای برنامه توسط پایه نهم (سرود، نمایش و دکلمه - پذیرایی - اهدای جوائز برگزیدگان درسی وفعالان امور پرورشی و انتظامات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7205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11/2الی11/30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نشست شوراهای دانش آموزی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  <p:pic>
        <p:nvPicPr>
          <p:cNvPr id="3" name="Picture 2" descr="C:\Users\Maman\Desktop\hou171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878" y="3675502"/>
            <a:ext cx="3441236" cy="2115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242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962399" y="681380"/>
            <a:ext cx="4203115" cy="889513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اسفند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8897771"/>
              </p:ext>
            </p:extLst>
          </p:nvPr>
        </p:nvGraphicFramePr>
        <p:xfrm>
          <a:off x="2180492" y="1969601"/>
          <a:ext cx="8147538" cy="35402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49048"/>
                <a:gridCol w="1365663"/>
                <a:gridCol w="1080654"/>
                <a:gridCol w="3852173"/>
              </a:tblGrid>
              <a:tr h="3206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6439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3 جمادی الثانی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شهادت مظلومانه حضرت فاطمه زهرا (س)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4292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8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امور تربیتی و تربیت اسلامی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4292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14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احسان و نیکوکاری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7512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15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درختکاری و آغاز هفته منابع طبیعی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6439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18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20جمادی الثانی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میلاد حضرت زهرا سلام الله علیها و روز زن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3219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20اسفند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راهیان نور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620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2586709"/>
              </p:ext>
            </p:extLst>
          </p:nvPr>
        </p:nvGraphicFramePr>
        <p:xfrm>
          <a:off x="2086707" y="584691"/>
          <a:ext cx="7725508" cy="2815002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226355"/>
                <a:gridCol w="1068779"/>
                <a:gridCol w="950026"/>
                <a:gridCol w="4480348"/>
              </a:tblGrid>
              <a:tr h="10638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22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تکریم مادران و همسران شهدا - روز بزرگداشت شهدا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</a:tr>
              <a:tr h="68731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28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 رجب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با سعادت حضرت امام باقر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</a:tr>
              <a:tr h="10638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29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روز ملی شدن صنعت نفت ایران - میلاد حضرت امام خمینی (ره)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</a:tr>
            </a:tbl>
          </a:graphicData>
        </a:graphic>
      </p:graphicFrame>
      <p:pic>
        <p:nvPicPr>
          <p:cNvPr id="7" name="Picture 6" descr="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08385" y="3729013"/>
            <a:ext cx="6481445" cy="2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67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716215" y="400024"/>
            <a:ext cx="4472744" cy="1112253"/>
          </a:xfrm>
          <a:prstGeom prst="ribbon2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اسفند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9356410"/>
              </p:ext>
            </p:extLst>
          </p:nvPr>
        </p:nvGraphicFramePr>
        <p:xfrm>
          <a:off x="2192215" y="1775484"/>
          <a:ext cx="8112369" cy="470403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87493"/>
                <a:gridCol w="866401"/>
                <a:gridCol w="6358475"/>
              </a:tblGrid>
              <a:tr h="3403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7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پخش نذری دهه فاطمیه – توزیع پاکت های جشن نیکو کاری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5102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اطلاع رسانی جهت شرکت دانش آموزان درمراسم جشن نیکوکاری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544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12/14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جمع آوری هدایای شرکت کنندگان جشن نیکوکاری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7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12/15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اجرای مراسم نکو داشت روز درخت کاری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مراسم ولادت حضرت فاطمه زهرا (س) و روز زن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12/21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اهدای هدایا به خانواده دانش آموزان نیازمند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12/22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تقدیر ازدانش اموز برگزیده مسابقات کتابخوانی مرحله منطقه ای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12/28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بزرگداشت ولادت امام محمد باقر (ع)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13832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12/2الی12/28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نشست شوراهای دانش آموزی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536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843537" y="343976"/>
            <a:ext cx="4185139" cy="1021837"/>
          </a:xfrm>
          <a:prstGeom prst="ribbon2">
            <a:avLst/>
          </a:prstGeom>
          <a:solidFill>
            <a:srgbClr val="92D05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مناسبتهای فروردین ماه</a:t>
            </a: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244910"/>
              </p:ext>
            </p:extLst>
          </p:nvPr>
        </p:nvGraphicFramePr>
        <p:xfrm>
          <a:off x="925975" y="1513354"/>
          <a:ext cx="10509963" cy="46865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02976"/>
                <a:gridCol w="1064871"/>
                <a:gridCol w="844952"/>
                <a:gridCol w="7697164"/>
              </a:tblGrid>
              <a:tr h="4644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10</a:t>
                      </a:r>
                      <a:r>
                        <a:rPr lang="fa-IR" sz="16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 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13رجب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ولادت حضرت امیرالمومنین علی بن ابیطالب علیه السلام – آغاز ایام البیض (اعتکاف) دعای ام داوود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12فروردین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15 رجب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جمهوری اسلامی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13فروردین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16رجب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طبیعت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14فروردین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17رجب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روزجهانی کتاب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کودک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607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20 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23 رجب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شهادت سید مرتضی آوینی- روز هنر انقلاب اسلامی- روز ملی فناوری هسته ای-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607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25 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28 رجب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بزرگداشت عطار نیشابوری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607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29 فروردین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2 شعبان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ارتش جمهوری اسلامی و نیروی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زمینی –ولادت امام حسین (ع)  -روز پاسدار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24960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آماده  سازی دانش آموزان برای مسابقات استانی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504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481673" y="544011"/>
            <a:ext cx="4701628" cy="1029596"/>
          </a:xfrm>
          <a:prstGeom prst="ribbon2">
            <a:avLst/>
          </a:prstGeom>
          <a:solidFill>
            <a:srgbClr val="92D05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فعالیتهای فروردین ماه</a:t>
            </a: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64866"/>
              </p:ext>
            </p:extLst>
          </p:nvPr>
        </p:nvGraphicFramePr>
        <p:xfrm>
          <a:off x="2013995" y="2025570"/>
          <a:ext cx="7928658" cy="351358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47684"/>
                <a:gridCol w="930986"/>
                <a:gridCol w="6249988"/>
              </a:tblGrid>
              <a:tr h="6132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97/1/14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تبریک عید نوروز واختصاص برنامه صبح گاه به همین مناسبت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r>
                        <a:rPr lang="fa-IR" sz="1600" b="1" baseline="0" dirty="0" smtClean="0">
                          <a:effectLst/>
                          <a:cs typeface="2  Zar" panose="00000400000000000000" pitchFamily="2" charset="-78"/>
                        </a:rPr>
                        <a:t>  برگزای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مراسم 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13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رجب ولادت حضرت</a:t>
                      </a:r>
                      <a:r>
                        <a:rPr lang="fa-IR" sz="1600" b="1" baseline="0" dirty="0" smtClean="0">
                          <a:effectLst/>
                          <a:cs typeface="2  Zar" panose="00000400000000000000" pitchFamily="2" charset="-78"/>
                        </a:rPr>
                        <a:t> علی (ع)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چهار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97/1/17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نشست شورای دانش آموزی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97/1/25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عید مبعث  حضرت رسول اکرم صل الله علیه و آله جشن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ومولودی خوانی واجرای سرود پیرامید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97/1/29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روز ارتش جمهوری اسلامی و نیروی زمینی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030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923817" y="494405"/>
            <a:ext cx="4149902" cy="879125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مناسبتهای اردیبهشت ماه</a:t>
            </a: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090960"/>
              </p:ext>
            </p:extLst>
          </p:nvPr>
        </p:nvGraphicFramePr>
        <p:xfrm>
          <a:off x="463137" y="1543793"/>
          <a:ext cx="10295906" cy="46096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82637"/>
                <a:gridCol w="1253376"/>
                <a:gridCol w="1004880"/>
                <a:gridCol w="6855013"/>
              </a:tblGrid>
              <a:tr h="2539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04095"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Zar" pitchFamily="2" charset="-78"/>
                        </a:rPr>
                        <a:t>2/1</a:t>
                      </a:r>
                      <a:endParaRPr lang="en-US" b="0" dirty="0"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5شعبان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بزرگداشت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سعدی _</a:t>
                      </a:r>
                      <a:r>
                        <a:rPr lang="fa-IR" sz="1600" b="1" baseline="0" dirty="0" smtClean="0">
                          <a:effectLst/>
                          <a:cs typeface="2  Zar" panose="00000400000000000000" pitchFamily="2" charset="-78"/>
                        </a:rPr>
                        <a:t> ولادت حضرت امام زین العابدین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01404"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Zar" pitchFamily="2" charset="-78"/>
                        </a:rPr>
                        <a:t>2/2</a:t>
                      </a:r>
                      <a:endParaRPr lang="en-US" b="0" dirty="0"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6 شعبان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تاسیس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سپاه پاسداران – روز جهانی زمین  پاک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34338"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Zar" pitchFamily="2" charset="-78"/>
                        </a:rPr>
                        <a:t>2/3</a:t>
                      </a:r>
                      <a:endParaRPr lang="en-US" b="0" dirty="0"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بزرگداشت شیخ بهایی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545817"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Zar" pitchFamily="2" charset="-78"/>
                        </a:rPr>
                        <a:t>2/5</a:t>
                      </a:r>
                      <a:endParaRPr lang="en-US" b="0" dirty="0"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9 شعبان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شکست حمله نظامی آمریکا به ایران در طبس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545817">
                <a:tc>
                  <a:txBody>
                    <a:bodyPr/>
                    <a:lstStyle/>
                    <a:p>
                      <a:pPr algn="ctr"/>
                      <a:r>
                        <a:rPr lang="fa-IR" b="0" dirty="0" smtClean="0">
                          <a:cs typeface="B Zar" pitchFamily="2" charset="-78"/>
                        </a:rPr>
                        <a:t>2/7</a:t>
                      </a:r>
                      <a:endParaRPr lang="en-US" b="0" dirty="0"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11شعبان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ولادت حضرت علی اکبر</a:t>
                      </a:r>
                      <a:r>
                        <a:rPr lang="fa-IR" sz="1600" b="1" baseline="0" dirty="0" smtClean="0">
                          <a:effectLst/>
                          <a:cs typeface="2  Zar" panose="00000400000000000000" pitchFamily="2" charset="-78"/>
                        </a:rPr>
                        <a:t> روز جوان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379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2/11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15 شعبان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نیمه شعبان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ولادت حضرت قائم عجل ا...تعالی فرجه وجشن نیمه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شعبان - روز جهانی کار و کارگر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751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2/12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16 شعبان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شهادت علامه مطهری- روز معلم و آغاز هفته بزرگداشت مقام معلم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5458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2/26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1رمضان 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آماده سازی برای برگزاری مراسم افطاری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787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5928615"/>
              </p:ext>
            </p:extLst>
          </p:nvPr>
        </p:nvGraphicFramePr>
        <p:xfrm>
          <a:off x="1851949" y="2002421"/>
          <a:ext cx="8229600" cy="19772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5695"/>
                <a:gridCol w="909805"/>
                <a:gridCol w="6324100"/>
              </a:tblGrid>
              <a:tr h="4997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86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اختصاص مراسم صبح گاه به شهادت حضرت امام موسی کاظم (ع) نشست شورای دانش آموزی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909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Zar" panose="00000400000000000000" pitchFamily="2" charset="-78"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مراسم نکو داشت شهادت استاد شهید مرتضی مطهری وهفته معلم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488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12673"/>
              </p:ext>
            </p:extLst>
          </p:nvPr>
        </p:nvGraphicFramePr>
        <p:xfrm>
          <a:off x="2090058" y="2162361"/>
          <a:ext cx="7848387" cy="3644675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49572"/>
                <a:gridCol w="1212500"/>
                <a:gridCol w="5686315"/>
              </a:tblGrid>
              <a:tr h="7289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شنبه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 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1اردیبهشت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میلاد امام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زین العابدین</a:t>
                      </a:r>
                      <a:r>
                        <a:rPr lang="en-US" sz="1600" b="1" dirty="0" smtClean="0">
                          <a:effectLst/>
                          <a:cs typeface="2  Zar" panose="00000400000000000000" pitchFamily="2" charset="-78"/>
                        </a:rPr>
                        <a:t>)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ع)وحضرت ابوالفضل العباس (ع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89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دوشنبه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10اردیبهشت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smtClean="0">
                          <a:effectLst/>
                          <a:cs typeface="2  Zar" panose="00000400000000000000" pitchFamily="2" charset="-78"/>
                        </a:rPr>
                        <a:t>برگزاری مراسم جشن نیمه شعبان</a:t>
                      </a:r>
                      <a:endParaRPr lang="en-US" sz="1600" b="1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89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چهارشنبه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12اردیبهشت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گرامی داشت شهادت استاد شهید مرتضی مطهری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برگزاری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مراسم نکو داشت هفته معلم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89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سه شنبه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25اردیبهشت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Zar" panose="00000400000000000000" pitchFamily="2" charset="-78"/>
                        </a:rPr>
                        <a:t>روز بزرگداشت فردوسی و پاسداشت زبان فارسی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89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smtClean="0">
                          <a:effectLst/>
                          <a:cs typeface="B Zar" pitchFamily="2" charset="-78"/>
                        </a:rPr>
                        <a:t>چهارشنبه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اردیبهشت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تشویق وتوصیه دانش آموزان به روزه داری وانجام اعمال عبادی درماه مبارک رمضان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94000" y="3717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Up Ribbon 3"/>
          <p:cNvSpPr/>
          <p:nvPr/>
        </p:nvSpPr>
        <p:spPr>
          <a:xfrm>
            <a:off x="3117748" y="541604"/>
            <a:ext cx="5210914" cy="925975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فعالیتهای اردیبهشت </a:t>
            </a:r>
            <a:r>
              <a:rPr lang="fa-I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8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8" y="961292"/>
            <a:ext cx="9947030" cy="4349262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اهداف و برنامه ها: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</a:br>
            <a:r>
              <a:rPr lang="ar-SA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توسعه وترویج فرهنگ ومعارف اسلامی-هماهنگی و ارتباط منظم با مسؤولان ذيربط اداری و حضور در جلسات و همايش های پرورشی و آموزشی-</a:t>
            </a:r>
            <a:r>
              <a:rPr lang="ar-SA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اقامه نماز جماعت</a:t>
            </a:r>
            <a:r>
              <a:rPr lang="ar-S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 </a:t>
            </a:r>
            <a:r>
              <a:rPr lang="ar-SA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وتشویق دانش آموزان به شرکت درنماز-</a:t>
            </a:r>
            <a:r>
              <a:rPr lang="ar-SA" sz="24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اجرای شیوه نامه های وبخشنامه های پرورشی-</a:t>
            </a:r>
            <a:r>
              <a:rPr lang="ar-SA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-</a:t>
            </a:r>
            <a:r>
              <a:rPr lang="ar-SA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همکاری برای راه اندازی تشکلهای دانش آموزی</a:t>
            </a:r>
            <a:r>
              <a:rPr lang="ar-SA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 –</a:t>
            </a:r>
            <a:r>
              <a:rPr lang="ar-SA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جذب دانش آموزان به فعالیت های پرورشی وهمکاری در امورفرهنگی وفعالیتهای فردی وگروهی و...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</a:br>
            <a:r>
              <a:rPr lang="fa-IR" sz="6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56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92324" y="393541"/>
            <a:ext cx="4305782" cy="972272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مناسبت های خرداد </a:t>
            </a:r>
            <a:r>
              <a:rPr lang="fa-I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ماه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936153"/>
              </p:ext>
            </p:extLst>
          </p:nvPr>
        </p:nvGraphicFramePr>
        <p:xfrm>
          <a:off x="1026952" y="1586010"/>
          <a:ext cx="9872663" cy="364001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0833"/>
                <a:gridCol w="1145229"/>
                <a:gridCol w="1064273"/>
                <a:gridCol w="6642328"/>
              </a:tblGrid>
              <a:tr h="35347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3/9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15رمضان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ولادت امام حسن مجتبی (ع)</a:t>
                      </a:r>
                      <a:endParaRPr lang="en-US" sz="1600" b="1" dirty="0" smtClean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100" dirty="0" smtClean="0">
                          <a:effectLst/>
                          <a:cs typeface="B Zar" pitchFamily="2" charset="-78"/>
                        </a:rPr>
                        <a:t>13 /3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19رمضان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ضربت خوردن حضرت علی (ع)روز جهانی اهداء خون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3/14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Zar" pitchFamily="2" charset="-78"/>
                        </a:rPr>
                        <a:t>20 و 21 رمضان</a:t>
                      </a: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ارتحال ملکوتی حضرت امام خمینی (ره) و انتخاب حضرت آیت الله خامنه ای به رهبری نظام جمهوری اسلامی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3/14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r>
                        <a:rPr lang="fa-IR" sz="1400" b="0" dirty="0" smtClean="0">
                          <a:effectLst/>
                          <a:cs typeface="B Zar" pitchFamily="2" charset="-78"/>
                        </a:rPr>
                        <a:t>20 و 21 رمضان 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قیام خونین</a:t>
                      </a: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 15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خرداد- روز جهانی محیط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زیست </a:t>
                      </a:r>
                      <a:r>
                        <a:rPr lang="fa-IR" sz="1600" b="1" baseline="0" dirty="0" smtClean="0">
                          <a:effectLst/>
                          <a:cs typeface="2  Zar" panose="00000400000000000000" pitchFamily="2" charset="-78"/>
                        </a:rPr>
                        <a:t> -شب قدر  -  شهادت حضرت علی (ع)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100" dirty="0" smtClean="0">
                          <a:effectLst/>
                          <a:cs typeface="B Zar" pitchFamily="2" charset="-78"/>
                        </a:rPr>
                        <a:t>16/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22رمضان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شب قدر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0" dirty="0" smtClean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24/ 3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عید سعید</a:t>
                      </a:r>
                      <a:r>
                        <a:rPr lang="fa-IR" sz="1600" b="0" baseline="0" dirty="0" smtClean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 فطر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038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87311" y="428265"/>
            <a:ext cx="4400687" cy="1006996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فعالیت های خرداد </a:t>
            </a:r>
            <a:r>
              <a:rPr lang="fa-I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ماه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1654652"/>
              </p:ext>
            </p:extLst>
          </p:nvPr>
        </p:nvGraphicFramePr>
        <p:xfrm>
          <a:off x="1678329" y="1724212"/>
          <a:ext cx="8912506" cy="21702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47636"/>
                <a:gridCol w="1012329"/>
                <a:gridCol w="6952541"/>
              </a:tblGrid>
              <a:tr h="5324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53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 </a:t>
                      </a: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آغاز فصل امتحانات خرداد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470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15و 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گرامیداشت رحلت امام راحل رهبر کبیر وقیام 15 خرداد سال 42 و وفات حضرت خدیجه (س)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53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15و14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مراسم های ایام ماه مبارک رمضان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3213" y="3398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566" y="4098898"/>
            <a:ext cx="3381375" cy="2364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0773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051" y="266217"/>
            <a:ext cx="6794339" cy="1469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5740" y="871524"/>
            <a:ext cx="4096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FF0000"/>
                </a:solidFill>
                <a:ea typeface="Calibri" panose="020F0502020204030204" pitchFamily="34" charset="0"/>
                <a:cs typeface="B Zar" pitchFamily="2" charset="-78"/>
              </a:rPr>
              <a:t>ا</a:t>
            </a:r>
            <a:r>
              <a:rPr lang="fa-IR" dirty="0" smtClean="0">
                <a:solidFill>
                  <a:srgbClr val="FF0000"/>
                </a:solidFill>
                <a:ea typeface="Calibri" panose="020F0502020204030204" pitchFamily="34" charset="0"/>
                <a:cs typeface="B Zar" pitchFamily="2" charset="-78"/>
              </a:rPr>
              <a:t>بتكارات </a:t>
            </a:r>
            <a:r>
              <a:rPr lang="fa-IR" dirty="0">
                <a:solidFill>
                  <a:srgbClr val="FF0000"/>
                </a:solidFill>
                <a:ea typeface="Calibri" panose="020F0502020204030204" pitchFamily="34" charset="0"/>
                <a:cs typeface="B Zar" pitchFamily="2" charset="-78"/>
              </a:rPr>
              <a:t>و نو آوري ها در زمينه فعاليت هاي پرورشي</a:t>
            </a:r>
            <a:endParaRPr lang="en-US" dirty="0">
              <a:cs typeface="B Zar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4986969"/>
              </p:ext>
            </p:extLst>
          </p:nvPr>
        </p:nvGraphicFramePr>
        <p:xfrm>
          <a:off x="1840523" y="1736203"/>
          <a:ext cx="8839200" cy="4803469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8839200"/>
              </a:tblGrid>
              <a:tr h="3602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عنوان ابتكار يا نوآوري:  برگزاری مسابقات ورزشی ، پرورشی تربیتی ، بهداشتی وفرهنگی وادبی</a:t>
                      </a:r>
                      <a:endParaRPr lang="en-US" sz="1600" b="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43746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نام و نام خانوادگي و سمت </a:t>
                      </a:r>
                      <a:r>
                        <a:rPr lang="fa-IR" sz="1800" kern="1200" cap="none" spc="0" dirty="0" smtClean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مبتكر</a:t>
                      </a:r>
                      <a:endParaRPr lang="en-US" sz="18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24060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شرح ابتكار و شيوه هاي اجرايي آن: برگزاری مسابقات دارت، والیبال، طناب زنی، توپ وراکت و...._ برگزاری مسابقات پرواز تخم مرغ _ مسابقات جشنواره غذا_ مسابقه کتابخوانی _ مسابقه خلاصه نویسی زندگینامه ائمه اطهار_ مسابقه انشا نویسی _ مسابقه ادعیه قنوت _ مسابقات قرآنی درون مدرسه ای مجمع قرآن _مسابقه حل جدول به مناسبت ولادت ائمه اطهارو ارائه کارت هدیه ده هزار تومانی به قید قرعه هر هفته به نمازگزاران _ اهدای هدایای نفیس از جمله فلش به حجاب برتر_ شرکت در طرح ختم قرآن مجید</a:t>
                      </a:r>
                      <a:endParaRPr lang="en-US" sz="20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87493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نتايج به دست آمده: تشویق وتقدیر از دانش اموزان - شاداب سازی محیط  آموزشی وایجاد انگیزه و رغبت به شرکت درفعالیت های ورزشی، فزهنگی تربیتی</a:t>
                      </a:r>
                      <a:endParaRPr lang="en-US" sz="18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65620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پيشنهادها براي سايرين: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09158" y="18259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96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481754" y="458641"/>
            <a:ext cx="5052646" cy="983297"/>
          </a:xfrm>
          <a:prstGeom prst="ribbon2">
            <a:avLst/>
          </a:prstGeom>
          <a:solidFill>
            <a:srgbClr val="FF99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2  Titr" panose="00000700000000000000" pitchFamily="2" charset="-78"/>
              </a:rPr>
              <a:t>مناسبت های مهرماه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56028"/>
              </p:ext>
            </p:extLst>
          </p:nvPr>
        </p:nvGraphicFramePr>
        <p:xfrm>
          <a:off x="1664678" y="1688124"/>
          <a:ext cx="8862646" cy="46483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85422"/>
                <a:gridCol w="1116401"/>
                <a:gridCol w="866749"/>
                <a:gridCol w="5894074"/>
              </a:tblGrid>
              <a:tr h="717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5824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هفته دفاع مقدس- آغاز سال تحصیلی ( نواختن زنگ مقاومت و آغاز سال تحصیلی در مدارس)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5824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5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شکست حصر آبادان در عملیات ثامن الائمه علیه السلام  با رمز نصر من ا.. وفتح قریب (</a:t>
                      </a:r>
                      <a:r>
                        <a:rPr lang="fa-IR" sz="1400" b="0" dirty="0">
                          <a:effectLst/>
                          <a:cs typeface="B Zar" pitchFamily="2" charset="-78"/>
                        </a:rPr>
                        <a:t>1360)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– روز جهانی جهانگردی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3148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6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قلب و آغاز هفته سلامت قلب </a:t>
                      </a:r>
                      <a:r>
                        <a:rPr lang="en-US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خانواده وتکریم بازنشستگان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9120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7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آتش نشانی و ایمنی –روز بزرگداشت فرماندهان شهید دفاع مقدس (سرداران اسلام فلاحی-نامجو-کلاهدوز-وجهان آرا) -روز بزرگداشت  شمس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5830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cs typeface="B Zar" pitchFamily="2" charset="-78"/>
                        </a:rPr>
                        <a:t>8 مهر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9 محرم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تاسوعای حسینی (ع) - روز بزرگداشت مولوی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5824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cs typeface="B Zar" pitchFamily="2" charset="-78"/>
                        </a:rPr>
                        <a:t>9 مهر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10 محرم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عاشورای حسینی (ع) - روز جهانی ناشنوایان - روز همبستگی و همدردی با کودکان و نوجوانان فلسطینی -روز جهانی دریانوردی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753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10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روزجهانی سالمندان</a:t>
                      </a:r>
                      <a:r>
                        <a:rPr lang="en-US" sz="1600" b="1" dirty="0">
                          <a:effectLst/>
                          <a:cs typeface="2  Zar" panose="00000400000000000000" pitchFamily="2" charset="-78"/>
                        </a:rPr>
                        <a:t>- 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روزتجلیل از اسرا ومفقودین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13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11مهر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12 محرم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شهادت حضرت امام زین العابدین (ع) - آغاز هفته مبارزه باسرطان(</a:t>
                      </a:r>
                      <a:r>
                        <a:rPr lang="fa-IR" sz="1400" b="0" dirty="0">
                          <a:effectLst/>
                          <a:cs typeface="B Zar" pitchFamily="2" charset="-78"/>
                        </a:rPr>
                        <a:t>11-17مهر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13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13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نیروی انتظامی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860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8796096"/>
              </p:ext>
            </p:extLst>
          </p:nvPr>
        </p:nvGraphicFramePr>
        <p:xfrm>
          <a:off x="1793632" y="1336433"/>
          <a:ext cx="8499230" cy="3956101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45015"/>
                <a:gridCol w="1070623"/>
                <a:gridCol w="831209"/>
                <a:gridCol w="5652383"/>
              </a:tblGrid>
              <a:tr h="51727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15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مجمع عمومی انجمن اولیاء ومربیان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6422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17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پست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20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بزرگداشت حافظ - روز ملی کاهش اثرات بلایای طبیعی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1727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22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استاندارد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23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نابینایان (عصای سفید)- شهادت پنجمین شهید محراب ایت اله اشرفی اصفهانی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9810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24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امام زین العابدین (ع) به روایتی - روز پیوند اولیا و مربیان- هفته بهداشت روانی- روز جهانی غذا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26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تربیت بدنی و ورزش (آغاز هفته تربیت بدنی 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11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67200" y="463232"/>
            <a:ext cx="3669323" cy="115455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B Titr" pitchFamily="2" charset="-78"/>
              </a:rPr>
              <a:t>مهر ماه</a:t>
            </a:r>
            <a:r>
              <a:rPr lang="fa-IR" sz="4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B Titr" pitchFamily="2" charset="-78"/>
              </a:rPr>
              <a:t>96</a:t>
            </a:r>
            <a:endParaRPr lang="en-US" sz="4000" dirty="0">
              <a:effectLst/>
              <a:ea typeface="Calibri" panose="020F0502020204030204" pitchFamily="34" charset="0"/>
              <a:cs typeface="B Titr" pitchFamily="2" charset="-78"/>
            </a:endParaRPr>
          </a:p>
        </p:txBody>
      </p:sp>
      <p:pic>
        <p:nvPicPr>
          <p:cNvPr id="3" name="Picture 2" descr="Image result for ‫تصاویر هفته دفاع مقدس در مدارس‬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494" y="1975362"/>
            <a:ext cx="2891667" cy="183463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664" y="1975362"/>
            <a:ext cx="2932430" cy="183463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Maman\Desktop\files-products-roze-atashneshani23[83634ace2c5887adfae6782338bf9ebb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494" y="4344937"/>
            <a:ext cx="2891667" cy="176278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Image result for ‫تصاویر تاسوعا و عاشورای حسینی‬‎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664" y="4344937"/>
            <a:ext cx="2932430" cy="1762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8988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552091" y="599317"/>
            <a:ext cx="4888523" cy="1041914"/>
          </a:xfrm>
          <a:prstGeom prst="ribbon2">
            <a:avLst/>
          </a:prstGeom>
          <a:solidFill>
            <a:srgbClr val="FF99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فعالیت های مهر </a:t>
            </a:r>
            <a:r>
              <a:rPr lang="ar-SA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ماه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238820"/>
              </p:ext>
            </p:extLst>
          </p:nvPr>
        </p:nvGraphicFramePr>
        <p:xfrm>
          <a:off x="1946031" y="1946031"/>
          <a:ext cx="8088923" cy="419080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64686"/>
                <a:gridCol w="877206"/>
                <a:gridCol w="6347031"/>
              </a:tblGrid>
              <a:tr h="5769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10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spc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7/1</a:t>
                      </a:r>
                      <a:endParaRPr lang="en-US" sz="1600" b="1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مراسم بازگشایی مدرسه وپروژه مهرو هفته دفاع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مقدس  -  برنامه ریزی اجرای مراسم صبحگاهی به صورت هر هفته توسط یک کلاس و نصب  برنامه در کلاسها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256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spc="0" dirty="0" smtClean="0">
                          <a:effectLst/>
                          <a:cs typeface="B Zar" pitchFamily="2" charset="-78"/>
                        </a:rPr>
                        <a:t>7/2</a:t>
                      </a:r>
                      <a:endParaRPr lang="en-US" sz="1600" b="1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انتخاب نماینده پرورشی هر کلاس و انتخاب نماینده قرآنی هر کلاس و توزیع قرآن های همگام با قرآن در کلیه کلاس ها انتخاب یاوران نماز ویاوران مهدوی ونماینده بهداشت وگروه صالحین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218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spc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itchFamily="2" charset="-78"/>
                        </a:rPr>
                        <a:t>7/3</a:t>
                      </a:r>
                      <a:endParaRPr lang="en-US" sz="1600" b="1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برگزاری منظم زیارت عاشورا و دعای عهد در نمازخانه مدرسه در طول سال تحصیلی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2328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spc="0" dirty="0" smtClean="0">
                          <a:effectLst/>
                          <a:cs typeface="B Zar" pitchFamily="2" charset="-78"/>
                        </a:rPr>
                        <a:t>7/5</a:t>
                      </a:r>
                      <a:endParaRPr lang="en-US" sz="1600" b="1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سینه زنی و مداحی و پخش نذری به مناسبت تاسوعا و عاشورای حسینی - اطلاع رسانی پرسش مهر و مسابقه درسهایی از قرآن و نصب پوسترهای تبلیغی مربوط به آنها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97175" y="2862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62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4946786"/>
              </p:ext>
            </p:extLst>
          </p:nvPr>
        </p:nvGraphicFramePr>
        <p:xfrm>
          <a:off x="2133602" y="961292"/>
          <a:ext cx="8170983" cy="4695177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873458"/>
                <a:gridCol w="886105"/>
                <a:gridCol w="6411420"/>
              </a:tblGrid>
              <a:tr h="10145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سه شنبه و چهارشنبه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FF0000"/>
                          </a:solidFill>
                          <a:effectLst/>
                          <a:cs typeface="B Zar" pitchFamily="2" charset="-78"/>
                        </a:rPr>
                        <a:t>7/4و 7/5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اجرای مراسم سوگواری دهه محرم، نصب بنرها و تراکتهای تسلیت و پرچم و کتیبه های عزاداری در فضاهای عمومی مدرسه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432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7/10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آموزش اطفای حریق در روز آتش نشانی وگرامی داشت روز آتش نشانی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0811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7/11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بازدید از نمایشگاه هفته دفاع مقدس مسجد جامع لویزان- مراسم شهادت حضرت امام زین العابدین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971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7/12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جذب دانش آموزان بسیجی وتشکیل پرونده بسیجیان دانش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آموز</a:t>
                      </a:r>
                      <a:r>
                        <a:rPr lang="en-US" sz="1600" b="1" dirty="0" smtClean="0">
                          <a:effectLst/>
                          <a:cs typeface="2  Zar" panose="00000400000000000000" pitchFamily="2" charset="-78"/>
                        </a:rPr>
                        <a:t>  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70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7/15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آماده نمودن کتابخانه  مدرسه جهت عضوگیری و استفاده دانش آموزان از کتابخانه در ساعات پرورشی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70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24 /7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پیوند اولیا و مربیان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03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Zar" pitchFamily="2" charset="-78"/>
                        </a:rPr>
                        <a:t>7/26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هفته تربیت بدنی- برنامه ریزی مراسم المپیاد  ورزشی به مناسبت هفته تربیت بدنی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905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774831" y="587594"/>
            <a:ext cx="4290646" cy="95985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آبان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8077369"/>
              </p:ext>
            </p:extLst>
          </p:nvPr>
        </p:nvGraphicFramePr>
        <p:xfrm>
          <a:off x="1031632" y="2121877"/>
          <a:ext cx="10234246" cy="33879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6815"/>
                <a:gridCol w="845349"/>
                <a:gridCol w="976347"/>
                <a:gridCol w="7415735"/>
              </a:tblGrid>
              <a:tr h="677234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41871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3 صفر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فرخنده میلاد امام محمد باقر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5423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3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تجلیل از اسرا و مفقودین - انتخابات شورای دانش آموزی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5423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5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Zar" pitchFamily="2" charset="-78"/>
                        </a:rPr>
                        <a:t>7 صفر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امام حسن مجتبی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47616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8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محمدحسین فهمیده - روز نوجوان - روز بسیج دانش آموزی - روز پدافند غیرعامل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73122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Zar" pitchFamily="2" charset="-78"/>
                        </a:rPr>
                        <a:t>13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 روز دانش آموز- بازداشت و تبعید امام خمینی (ره) به ترکیه - تسخیر لانه جاسوسی - روز ملی مبارزه با استکبار جهانی (شرکت در راهپیمایی)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4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2354</Words>
  <Application>Microsoft Office PowerPoint</Application>
  <PresentationFormat>Custom</PresentationFormat>
  <Paragraphs>647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Basis</vt:lpstr>
      <vt:lpstr>    به نام خداوندزیبایی ها   تقویم اجرای فعالیت های پرورشی مدارس سال تحصیلی 97-96 </vt:lpstr>
      <vt:lpstr>Slide 2</vt:lpstr>
      <vt:lpstr>اهداف و برنامه ها: توسعه وترویج فرهنگ ومعارف اسلامی-هماهنگی و ارتباط منظم با مسؤولان ذيربط اداری و حضور در جلسات و همايش های پرورشی و آموزشی- اقامه نماز جماعت وتشویق دانش آموزان به شرکت درنماز- اجرای شیوه نامه های وبخشنامه های پرورشی- -همکاری برای راه اندازی تشکلهای دانش آموزی – جذب دانش آموزان به فعالیت های پرورشی وهمکاری در امورفرهنگی وفعالیتهای فردی وگروهی و...  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Maman</dc:creator>
  <cp:lastModifiedBy>Parisa</cp:lastModifiedBy>
  <cp:revision>38</cp:revision>
  <dcterms:created xsi:type="dcterms:W3CDTF">2017-07-09T15:23:39Z</dcterms:created>
  <dcterms:modified xsi:type="dcterms:W3CDTF">2017-09-15T08:42:23Z</dcterms:modified>
</cp:coreProperties>
</file>